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rels" ContentType="application/vnd.openxmlformats-package.relationships+xml"/>
  <Default Extension="gif" ContentType="image/gif"/>
  <Default Extension="png" ContentType="image/png"/>
  <Default Extension="bmp" ContentType="image/bmp"/>
  <Default Extension="emf" ContentType="image/x-emf"/>
  <Default Extension="wmf" ContentType="image/x-wmf"/>
  <Default Extension="tiff" ContentType="image/tiff"/>
  <Default Extension="jpg" ContentType="application/octet-stream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 xmlns:a="http://schemas.openxmlformats.org/drawingml/2006/main" xmlns:r="http://schemas.openxmlformats.org/officeDocument/2006/relationships" xmlns:p="http://schemas.openxmlformats.org/presentationml/2006/main"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</p:sldIdLst>
  <p:sldSz cx="9144000" cy="6858000" type="screen4x3"/>
  <p:notesSz cx="6858000" cy="9144000"/>
  <p:custDataLst>
    <p:tags r:id="rId3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2" d="100"/>
          <a:sy n="92" d="100"/>
        </p:scale>
        <p:origin x="-1376" y="-10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
<Relationships  xmlns="http://schemas.openxmlformats.org/package/2006/relationships"><Relationship Id="rId3" Type="http://schemas.openxmlformats.org/officeDocument/2006/relationships/tags" Target="tags/tag1.xml"/><Relationship Id="rId4" Type="http://schemas.openxmlformats.org/officeDocument/2006/relationships/presProps" Target="presProps.xml"/><Relationship Id="rId5" Type="http://schemas.openxmlformats.org/officeDocument/2006/relationships/viewProps" Target="viewProps.xml"/><Relationship Id="rId6" Type="http://schemas.openxmlformats.org/officeDocument/2006/relationships/theme" Target="theme/theme1.xml"/><Relationship Id="rId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48811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5769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15455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83922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03491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58079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59960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823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82c7d83d1bb.jpeg"/></Relationships>
</file>

<file path=ppt/slides/_rels/slide14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82c19715b71.jpeg"/></Relationships>
</file>

<file path=ppt/slides/_rels/slide18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82c612a64c3.jpeg"/></Relationships>
</file>

<file path=ppt/slides/_rels/slide19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82c61d50d5.jpeg"/></Relationships>
</file>

<file path=ppt/slides/_rels/slide22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82c48c54073.jpeg"/></Relationships>
</file>

<file path=ppt/slides/_rels/slide23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82c4c002d9b.jpeg"/></Relationships>
</file>

<file path=ppt/slides/_rels/slide24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82c1fb24218.jpeg"/></Relationships>
</file>

<file path=ppt/slides/_rels/slide26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82c701145e9.jpeg"/></Relationships>
</file>

<file path=ppt/slides/_rels/slide27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82c7e04fd79.jpeg"/></Relationships>
</file>

<file path=ppt/slides/_rels/slide28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82c47d992f7.jpeg"/></Relationships>
</file>

<file path=ppt/slides/_rels/slide3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82c430cc3bd.jpeg"/></Relationships>
</file>

<file path=ppt/slides/_rels/slide31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82c7c2ce79b.jpeg"/></Relationships>
</file>

<file path=ppt/slides/_rels/slide32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82c6819b0cd.jpeg"/></Relationships>
</file>

<file path=ppt/slides/_rels/slide34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82c6ea6981f.jpeg"/></Relationships>
</file>

<file path=ppt/slides/_rels/slide35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82c7b4d53f9.jpeg"/></Relationships>
</file>

<file path=ppt/slides/_rels/slide36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82c6b307ff7.jpeg"/></Relationships>
</file>

<file path=ppt/slides/_rels/slide38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82c5c39e3f7.jpeg"/></Relationships>
</file>

<file path=ppt/slides/_rels/slide39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82c7cc12946.jpeg"/></Relationships>
</file>

<file path=ppt/slides/_rels/slide4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82c6d7cf2a6.jpeg"/></Relationships>
</file>

<file path=ppt/slides/_rels/slide42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82c261ea872.jpeg"/></Relationships>
</file>

<file path=ppt/slides/_rels/slide43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82c26c4e7eb.jpeg"/></Relationships>
</file>

<file path=ppt/slides/_rels/slide44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82c2f751246.jpeg"/></Relationships>
</file>

<file path=ppt/slides/_rels/slide46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82c601c1fc3.jpeg"/></Relationships>
</file>

<file path=ppt/slides/_rels/slide47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82c56696c80.jpeg"/></Relationships>
</file>

<file path=ppt/slides/_rels/slide49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82c235273d2.jpeg"/></Relationships>
</file>

<file path=ppt/slides/_rels/slide5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82cad0e0c0.jpeg"/></Relationships>
</file>

<file path=ppt/slides/_rels/slide50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82c7a31f21b.jpeg"/></Relationships>
</file>

<file path=ppt/slides/_rels/slide6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82c637b4b0a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/>
              <a:t>Skinker DeBaliviere, DeBaliviere Place, West End, Visitation Park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r>
              <a:rPr/>
              <a:t>Monthly Crime Report: April 2020</a:t>
            </a:r>
          </a:p>
          <a:p>
            <a:r>
              <a:rPr/>
              <a:t>Washington University Medical Center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West End: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 xmlns:a="http://schemas.openxmlformats.org/drawingml/2006/main" xmlns:r="http://schemas.openxmlformats.org/officeDocument/2006/relationships" xmlns:p="http://schemas.openxmlformats.org/presentationml/2006/main">
          <a:bodyPr/>
          <a:lstStyle/>
          <a:p>
            <a:r xmlns:a="http://schemas.openxmlformats.org/drawingml/2006/main" xmlns:r="http://schemas.openxmlformats.org/officeDocument/2006/relationships" xmlns:p="http://schemas.openxmlformats.org/presentationml/2006/main">
              <a:rPr cap="none" sz="280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35 total crimes in April 2020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80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-19% change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8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April 2019 (43 total crimes)</a:t>
            </a:r>
            <a:pPr lvl="1"/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800" b="1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15 crime(s) against persons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8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April 2020</a:t>
            </a:r>
            <a:pPr lvl="1"/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800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7% change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8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April 2019 (14 crimes against persons)</a:t>
            </a:r>
            <a:pPr lvl="2"/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80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119 total crimes in 2020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80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-11% change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8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this time in 2019 (133 total crimes)</a:t>
            </a:r>
            <a:pPr lvl="1"/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800" b="1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40 crime(s) against persons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8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2020</a:t>
            </a:r>
            <a:pPr lvl="1"/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80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-11% change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8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this time in 2019 (45 crimes against persons)</a:t>
            </a:r>
            <a:pPr lvl="2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West End: Year to Year Comparison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365760" y="1280160"/>
          <a:ext cx="3657600" cy="27432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09341"/>
                <a:gridCol w="509341"/>
                <a:gridCol w="478100"/>
                <a:gridCol w="509205"/>
                <a:gridCol w="509205"/>
                <a:gridCol w="571347"/>
              </a:tblGrid>
              <a:tr h="28875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Oct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Dec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183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441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365760" y="4023360"/>
          <a:ext cx="3657600" cy="27432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01360"/>
                <a:gridCol w="478168"/>
                <a:gridCol w="571347"/>
              </a:tblGrid>
              <a:tr h="286967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West End: Summary Tables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51663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472234"/>
                <a:gridCol w="1394131"/>
              </a:tblGrid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10515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" name=""/>
          <p:cNvGraphicFramePr>
            <a:graphicFrameLocks noGrp="true"/>
          </p:cNvGraphicFramePr>
          <p:nvPr/>
        </p:nvGraphicFramePr>
        <p:xfrm rot="0">
          <a:off x="1051560" y="4447903"/>
          <a:ext cx="3657600" cy="2743200"/>
        </p:xfrm>
        <a:graphic>
          <a:graphicData uri="http://schemas.openxmlformats.org/drawingml/2006/table">
            <a:tbl>
              <a:tblPr/>
              <a:tblGrid>
                <a:gridCol w="1759206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Crimes Against Persons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FALSE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TRUE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" name=""/>
          <p:cNvGraphicFramePr>
            <a:graphicFrameLocks noGrp="true"/>
          </p:cNvGraphicFramePr>
          <p:nvPr/>
        </p:nvGraphicFramePr>
        <p:xfrm rot="0">
          <a:off x="5166360" y="4447903"/>
          <a:ext cx="3657600" cy="27432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Night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Title 1"/>
          <p:cNvPicPr>
            <a:picLocks noGrp="1"/>
          </p:cNvPicPr>
          <p:nvPr>
            <p:ph type="title"/>
          </p:nvPr>
        </p:nvPicPr>
        <p:blipFill>
          <a:blip cstate="print" r:embed="rId2"/>
          <a:stretch>
            <a:fillRect/>
          </a:stretch>
        </p:blipFill>
        <p:spPr>
          <a:xfrm>
            <a:off x="457200" y="274638"/>
            <a:ext cx="8686800" cy="6858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West End: Total Crime Map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Visitation Park: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 xmlns:a="http://schemas.openxmlformats.org/drawingml/2006/main" xmlns:r="http://schemas.openxmlformats.org/officeDocument/2006/relationships" xmlns:p="http://schemas.openxmlformats.org/presentationml/2006/main">
          <a:bodyPr/>
          <a:lstStyle/>
          <a:p>
            <a:r xmlns:a="http://schemas.openxmlformats.org/drawingml/2006/main" xmlns:r="http://schemas.openxmlformats.org/officeDocument/2006/relationships" xmlns:p="http://schemas.openxmlformats.org/presentationml/2006/main">
              <a:rPr cap="none" sz="280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10 total crimes in April 2020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800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400% change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8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April 2019 (2 total crimes)</a:t>
            </a:r>
            <a:pPr lvl="1"/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800" b="1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2 crime(s) against persons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8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April 2020</a:t>
            </a:r>
            <a:pPr lvl="1"/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800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Inf change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8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April 2019 (0 crimes against persons)</a:t>
            </a:r>
            <a:pPr lvl="2"/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80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20 total crimes in 2020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800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18% change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8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this time in 2019 (17 total crimes)</a:t>
            </a:r>
            <a:pPr lvl="1"/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800" b="1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5 crime(s) against persons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8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2020</a:t>
            </a:r>
            <a:pPr lvl="1"/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80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-17% change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8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this time in 2019 (6 crimes against persons)</a:t>
            </a:r>
            <a:pPr lvl="2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"/>
          <p:cNvSpPr>
            <a:spLocks noGrp="1"/>
          </p:cNvSpPr>
          <p:nvPr>
            <p:ph type="title"/>
          </p:nvPr>
        </p:nvSpPr>
        <p:spPr>
          <a:xfrm>
            <a:off x="365760" y="365760"/>
            <a:ext cx="8412480" cy="640080"/>
          </a:xfrm>
        </p:spPr>
        <p:txBody>
          <a:bodyPr/>
          <a:lstStyle/>
          <a:p>
            <a:r>
              <a:rPr/>
              <a:t>Visitation Park: Year to Year Comparison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365760" y="1280160"/>
          <a:ext cx="3657600" cy="27432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09341"/>
                <a:gridCol w="509341"/>
                <a:gridCol w="478100"/>
                <a:gridCol w="509205"/>
                <a:gridCol w="509205"/>
                <a:gridCol w="571347"/>
              </a:tblGrid>
              <a:tr h="28875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Oct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Dec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365760" y="4023360"/>
          <a:ext cx="3657600" cy="27432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01360"/>
                <a:gridCol w="478168"/>
                <a:gridCol w="571347"/>
              </a:tblGrid>
              <a:tr h="286967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Visitation Park: Summary Tables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51663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472234"/>
                <a:gridCol w="1394131"/>
              </a:tblGrid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10515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5958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" name=""/>
          <p:cNvGraphicFramePr>
            <a:graphicFrameLocks noGrp="true"/>
          </p:cNvGraphicFramePr>
          <p:nvPr/>
        </p:nvGraphicFramePr>
        <p:xfrm rot="0">
          <a:off x="1051560" y="4447903"/>
          <a:ext cx="3657600" cy="2743200"/>
        </p:xfrm>
        <a:graphic>
          <a:graphicData uri="http://schemas.openxmlformats.org/drawingml/2006/table">
            <a:tbl>
              <a:tblPr/>
              <a:tblGrid>
                <a:gridCol w="1759206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Crimes Against Persons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FALSE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TRUE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" name=""/>
          <p:cNvGraphicFramePr>
            <a:graphicFrameLocks noGrp="true"/>
          </p:cNvGraphicFramePr>
          <p:nvPr/>
        </p:nvGraphicFramePr>
        <p:xfrm rot="0">
          <a:off x="5166360" y="4447903"/>
          <a:ext cx="3657600" cy="27432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Night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Title 1"/>
          <p:cNvPicPr>
            <a:picLocks noGrp="1"/>
          </p:cNvPicPr>
          <p:nvPr>
            <p:ph type="title"/>
          </p:nvPr>
        </p:nvPicPr>
        <p:blipFill>
          <a:blip cstate="print" r:embed="rId2"/>
          <a:stretch>
            <a:fillRect/>
          </a:stretch>
        </p:blipFill>
        <p:spPr>
          <a:xfrm>
            <a:off x="457200" y="274638"/>
            <a:ext cx="4855464" cy="6858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Visitation Park: Total Crime Map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Title 1"/>
          <p:cNvPicPr>
            <a:picLocks noGrp="1"/>
          </p:cNvPicPr>
          <p:nvPr>
            <p:ph type="title"/>
          </p:nvPr>
        </p:nvPicPr>
        <p:blipFill>
          <a:blip cstate="print" r:embed="rId2"/>
          <a:stretch>
            <a:fillRect/>
          </a:stretch>
        </p:blipFill>
        <p:spPr>
          <a:xfrm>
            <a:off x="457200" y="274638"/>
            <a:ext cx="6492240" cy="603504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District 5: Crime Rates Map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District 5: Density Map Explanation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algn="l" marL="0" marR="0">
              <a:spcBef>
                <a:spcPts val="0"/>
              </a:spcBef>
              <a:spcAft>
                <a:spcPts val="0"/>
              </a:spcAft>
              <a:buNone/>
            </a:pP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There are 15 neighborhoods in District 5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40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The minimum number of crimes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one neighborhood was 4 (Lewis Place)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400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The maximum number of crimes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in one neighborhood was 90 (Central West End)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400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The mean number of crimes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in one neighborhood was 19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40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The minimum rate of crimes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in one neighborhood was 2.21 (Skinker DeBaliviere)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400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The maximum rate of crimes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in one neighborhood was 10.42 (Visitation Park)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400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The mean rate of crimes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in one neighborhood was 4.79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Skinker DeBaliviere: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 xmlns:a="http://schemas.openxmlformats.org/drawingml/2006/main" xmlns:r="http://schemas.openxmlformats.org/officeDocument/2006/relationships" xmlns:p="http://schemas.openxmlformats.org/presentationml/2006/main">
          <a:bodyPr/>
          <a:lstStyle/>
          <a:p>
            <a:r xmlns:a="http://schemas.openxmlformats.org/drawingml/2006/main" xmlns:r="http://schemas.openxmlformats.org/officeDocument/2006/relationships" xmlns:p="http://schemas.openxmlformats.org/presentationml/2006/main">
              <a:rPr cap="none" sz="280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9 total crimes in April 2020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80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-57% change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8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April 2019 (21 total crimes)</a:t>
            </a:r>
            <a:pPr lvl="1"/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800" b="1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0 crime(s) against persons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8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April 2020</a:t>
            </a:r>
            <a:pPr lvl="1"/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80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-100% change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8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April 2019 (2 crimes against persons)</a:t>
            </a:r>
            <a:pPr lvl="2"/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80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38 total crimes in 2020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80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-49% change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8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this time in 2019 (75 total crimes)</a:t>
            </a:r>
            <a:pPr lvl="1"/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800" b="1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2 crime(s) against persons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8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2020</a:t>
            </a:r>
            <a:pPr lvl="1"/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80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-82% change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8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this time in 2019 (11 crimes against persons)</a:t>
            </a:r>
            <a:pPr lvl="2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/>
              <a:t>Skinker DeBaliviere: Neighborhood Detail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r>
              <a:rPr/>
              <a:t>Appendix 1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7397496" cy="54864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Skinker DeBaliviere: Time of Crimes Map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7397496" cy="54864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Skinker DeBaliviere: Violent Crime Map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7397496" cy="54864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Skinker DeBaliviere: Crime Density Map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Skinker DeBaliviere: Larceny 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10515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1051560" y="4447903"/>
          <a:ext cx="3657600" cy="27432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" name=""/>
          <p:cNvGraphicFramePr>
            <a:graphicFrameLocks noGrp="true"/>
          </p:cNvGraphicFramePr>
          <p:nvPr/>
        </p:nvGraphicFramePr>
        <p:xfrm rot="0">
          <a:off x="51663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479738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Type of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From Motor Vehicle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Parts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" name=""/>
          <p:cNvGraphicFramePr>
            <a:graphicFrameLocks noGrp="true"/>
          </p:cNvGraphicFramePr>
          <p:nvPr/>
        </p:nvGraphicFramePr>
        <p:xfrm rot="0">
          <a:off x="5166360" y="4447903"/>
          <a:ext cx="3657600" cy="2743200"/>
        </p:xfrm>
        <a:graphic>
          <a:graphicData uri="http://schemas.openxmlformats.org/drawingml/2006/table">
            <a:tbl>
              <a:tblPr/>
              <a:tblGrid>
                <a:gridCol w="1200679"/>
                <a:gridCol w="1394131"/>
              </a:tblGrid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Monetary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$500 - $24,999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800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Under $500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98348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Skinker DeBaliviere: Total Crimes by Days of the Week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Skinker DeBaliviere: Crimes by Time of Day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Skinker DeBaliviere: Crimes by Day &amp; Category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/>
              <a:t>DeBaliviere Place: Neighborhood Detail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r>
              <a:rPr/>
              <a:t>Appendix 2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Title 1"/>
          <p:cNvPicPr>
            <a:picLocks noGrp="1"/>
          </p:cNvPicPr>
          <p:nvPr>
            <p:ph type="title"/>
          </p:nvPr>
        </p:nvPicPr>
        <p:blipFill>
          <a:blip cstate="print" r:embed="rId2"/>
          <a:stretch>
            <a:fillRect/>
          </a:stretch>
        </p:blipFill>
        <p:spPr>
          <a:xfrm>
            <a:off x="457200" y="274638"/>
            <a:ext cx="6373368" cy="6858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DeBaliviere Place: Time of Crimes map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"/>
          <p:cNvSpPr>
            <a:spLocks noGrp="1"/>
          </p:cNvSpPr>
          <p:nvPr>
            <p:ph type="title"/>
          </p:nvPr>
        </p:nvSpPr>
        <p:spPr>
          <a:xfrm>
            <a:off x="365760" y="365760"/>
            <a:ext cx="8412480" cy="640080"/>
          </a:xfrm>
        </p:spPr>
        <p:txBody>
          <a:bodyPr/>
          <a:lstStyle/>
          <a:p>
            <a:r>
              <a:rPr/>
              <a:t>Skinker DeBaliviere: Year to Year Comparison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365760" y="1280160"/>
          <a:ext cx="3657600" cy="27432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09341"/>
                <a:gridCol w="509341"/>
                <a:gridCol w="478100"/>
                <a:gridCol w="509205"/>
                <a:gridCol w="509205"/>
                <a:gridCol w="571347"/>
              </a:tblGrid>
              <a:tr h="28875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Oct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Dec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162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264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365760" y="4023360"/>
          <a:ext cx="3657600" cy="27432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01360"/>
                <a:gridCol w="478168"/>
                <a:gridCol w="571347"/>
              </a:tblGrid>
              <a:tr h="286967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Title 1"/>
          <p:cNvPicPr>
            <a:picLocks noGrp="1"/>
          </p:cNvPicPr>
          <p:nvPr>
            <p:ph type="title"/>
          </p:nvPr>
        </p:nvPicPr>
        <p:blipFill>
          <a:blip cstate="print" r:embed="rId2"/>
          <a:stretch>
            <a:fillRect/>
          </a:stretch>
        </p:blipFill>
        <p:spPr>
          <a:xfrm>
            <a:off x="457200" y="274638"/>
            <a:ext cx="6373368" cy="6858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DeBaliviere Place: Violent Crime Map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Title 1"/>
          <p:cNvPicPr>
            <a:picLocks noGrp="1"/>
          </p:cNvPicPr>
          <p:nvPr>
            <p:ph type="title"/>
          </p:nvPr>
        </p:nvPicPr>
        <p:blipFill>
          <a:blip cstate="print" r:embed="rId2"/>
          <a:stretch>
            <a:fillRect/>
          </a:stretch>
        </p:blipFill>
        <p:spPr>
          <a:xfrm>
            <a:off x="457200" y="274638"/>
            <a:ext cx="6373368" cy="6858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DeBaliviere Place: Crime Density Map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DeBaliviere Place: Larceny 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10515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5958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1051560" y="4447903"/>
          <a:ext cx="3657600" cy="27432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" name=""/>
          <p:cNvGraphicFramePr>
            <a:graphicFrameLocks noGrp="true"/>
          </p:cNvGraphicFramePr>
          <p:nvPr/>
        </p:nvGraphicFramePr>
        <p:xfrm rot="0">
          <a:off x="51663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479738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Type of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All Other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From Motor Vehicle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Parts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" name=""/>
          <p:cNvGraphicFramePr>
            <a:graphicFrameLocks noGrp="true"/>
          </p:cNvGraphicFramePr>
          <p:nvPr/>
        </p:nvGraphicFramePr>
        <p:xfrm rot="0">
          <a:off x="5166360" y="4447903"/>
          <a:ext cx="3657600" cy="2743200"/>
        </p:xfrm>
        <a:graphic>
          <a:graphicData uri="http://schemas.openxmlformats.org/drawingml/2006/table">
            <a:tbl>
              <a:tblPr/>
              <a:tblGrid>
                <a:gridCol w="990856"/>
                <a:gridCol w="1394131"/>
              </a:tblGrid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Monetary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2800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Under $500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98348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DeBaliviere Place: Total Crimes by Days of the Week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DeBaliviere Place: Crimes by Time of Day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DeBaliviere Place: Crimes by Day &amp; Category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/>
              <a:t>West End: Neighborhood Detail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r>
              <a:rPr/>
              <a:t>Appendix 3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Title 1"/>
          <p:cNvPicPr>
            <a:picLocks noGrp="1"/>
          </p:cNvPicPr>
          <p:nvPr>
            <p:ph type="title"/>
          </p:nvPr>
        </p:nvPicPr>
        <p:blipFill>
          <a:blip cstate="print" r:embed="rId2"/>
          <a:stretch>
            <a:fillRect/>
          </a:stretch>
        </p:blipFill>
        <p:spPr>
          <a:xfrm>
            <a:off x="457200" y="274638"/>
            <a:ext cx="8686800" cy="6858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West End: Time of Crimes Map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Title 1"/>
          <p:cNvPicPr>
            <a:picLocks noGrp="1"/>
          </p:cNvPicPr>
          <p:nvPr>
            <p:ph type="title"/>
          </p:nvPr>
        </p:nvPicPr>
        <p:blipFill>
          <a:blip cstate="print" r:embed="rId2"/>
          <a:stretch>
            <a:fillRect/>
          </a:stretch>
        </p:blipFill>
        <p:spPr>
          <a:xfrm>
            <a:off x="457200" y="274638"/>
            <a:ext cx="8686800" cy="6858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West End: Violent Crime Map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Title 1"/>
          <p:cNvPicPr>
            <a:picLocks noGrp="1"/>
          </p:cNvPicPr>
          <p:nvPr>
            <p:ph type="title"/>
          </p:nvPr>
        </p:nvPicPr>
        <p:blipFill>
          <a:blip cstate="print" r:embed="rId2"/>
          <a:stretch>
            <a:fillRect/>
          </a:stretch>
        </p:blipFill>
        <p:spPr>
          <a:xfrm>
            <a:off x="457200" y="274638"/>
            <a:ext cx="8686800" cy="6858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West End: Crime Density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Skinker DeBaliviere: Summary Tables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51663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472030"/>
                <a:gridCol w="1394131"/>
              </a:tblGrid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10515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" name=""/>
          <p:cNvGraphicFramePr>
            <a:graphicFrameLocks noGrp="true"/>
          </p:cNvGraphicFramePr>
          <p:nvPr/>
        </p:nvGraphicFramePr>
        <p:xfrm rot="0">
          <a:off x="1051560" y="4447903"/>
          <a:ext cx="3657600" cy="2743200"/>
        </p:xfrm>
        <a:graphic>
          <a:graphicData uri="http://schemas.openxmlformats.org/drawingml/2006/table">
            <a:tbl>
              <a:tblPr/>
              <a:tblGrid>
                <a:gridCol w="1759206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Crimes Against Persons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FALSE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" name=""/>
          <p:cNvGraphicFramePr>
            <a:graphicFrameLocks noGrp="true"/>
          </p:cNvGraphicFramePr>
          <p:nvPr/>
        </p:nvGraphicFramePr>
        <p:xfrm rot="0">
          <a:off x="5166360" y="4447903"/>
          <a:ext cx="3657600" cy="27432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Night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West End: Larceny 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10515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1051560" y="4447903"/>
          <a:ext cx="3657600" cy="27432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Night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" name=""/>
          <p:cNvGraphicFramePr>
            <a:graphicFrameLocks noGrp="true"/>
          </p:cNvGraphicFramePr>
          <p:nvPr/>
        </p:nvGraphicFramePr>
        <p:xfrm rot="0">
          <a:off x="51663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479738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Type of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All Other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From Motor Vehicle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Parts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Shoplifting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" name=""/>
          <p:cNvGraphicFramePr>
            <a:graphicFrameLocks noGrp="true"/>
          </p:cNvGraphicFramePr>
          <p:nvPr/>
        </p:nvGraphicFramePr>
        <p:xfrm rot="0">
          <a:off x="5166360" y="4447903"/>
          <a:ext cx="3657600" cy="2743200"/>
        </p:xfrm>
        <a:graphic>
          <a:graphicData uri="http://schemas.openxmlformats.org/drawingml/2006/table">
            <a:tbl>
              <a:tblPr/>
              <a:tblGrid>
                <a:gridCol w="1200679"/>
                <a:gridCol w="1394131"/>
              </a:tblGrid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Monetary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$500 - $24,999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800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Under $500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98348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West End: Total Crimes by Days of the Week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West End: Total Crimes by Days of the Week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West End: Crimes by Day &amp; Category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/>
              <a:t>Visitation Park: Neighborhood Detail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r>
              <a:rPr/>
              <a:t>Appendix 4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Title 1"/>
          <p:cNvPicPr>
            <a:picLocks noGrp="1"/>
          </p:cNvPicPr>
          <p:nvPr>
            <p:ph type="title"/>
          </p:nvPr>
        </p:nvPicPr>
        <p:blipFill>
          <a:blip cstate="print" r:embed="rId2"/>
          <a:stretch>
            <a:fillRect/>
          </a:stretch>
        </p:blipFill>
        <p:spPr>
          <a:xfrm>
            <a:off x="457200" y="274638"/>
            <a:ext cx="4855464" cy="6858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Visitation Park: Time of Crimes Map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Title 1"/>
          <p:cNvPicPr>
            <a:picLocks noGrp="1"/>
          </p:cNvPicPr>
          <p:nvPr>
            <p:ph type="title"/>
          </p:nvPr>
        </p:nvPicPr>
        <p:blipFill>
          <a:blip cstate="print" r:embed="rId2"/>
          <a:stretch>
            <a:fillRect/>
          </a:stretch>
        </p:blipFill>
        <p:spPr>
          <a:xfrm>
            <a:off x="457200" y="274638"/>
            <a:ext cx="4855464" cy="6858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Visitation Park: Time of Crimes Map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Visitation Park: Larceny 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10515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5958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1051560" y="4447903"/>
          <a:ext cx="3657600" cy="27432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Night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" name=""/>
          <p:cNvGraphicFramePr>
            <a:graphicFrameLocks noGrp="true"/>
          </p:cNvGraphicFramePr>
          <p:nvPr/>
        </p:nvGraphicFramePr>
        <p:xfrm rot="0">
          <a:off x="51663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479738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Type of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All Other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From Building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From Motor Vehicle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Parts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" name=""/>
          <p:cNvGraphicFramePr>
            <a:graphicFrameLocks noGrp="true"/>
          </p:cNvGraphicFramePr>
          <p:nvPr/>
        </p:nvGraphicFramePr>
        <p:xfrm rot="0">
          <a:off x="5166360" y="4447903"/>
          <a:ext cx="3657600" cy="2743200"/>
        </p:xfrm>
        <a:graphic>
          <a:graphicData uri="http://schemas.openxmlformats.org/drawingml/2006/table">
            <a:tbl>
              <a:tblPr/>
              <a:tblGrid>
                <a:gridCol w="1200679"/>
                <a:gridCol w="1394131"/>
              </a:tblGrid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Monetary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$500 - $24,999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800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Under $500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98348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Visitation Park: Total Crimes by Days of the Week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Visitation Park: Crimes by Time of Day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7397496" cy="54864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Skinker DeBaliviere: Total Crime Map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Visitation Park: Crimes by Day &amp; Category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DeBaliviere Place: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 xmlns:a="http://schemas.openxmlformats.org/drawingml/2006/main" xmlns:r="http://schemas.openxmlformats.org/officeDocument/2006/relationships" xmlns:p="http://schemas.openxmlformats.org/presentationml/2006/main">
          <a:bodyPr/>
          <a:lstStyle/>
          <a:p>
            <a:r xmlns:a="http://schemas.openxmlformats.org/drawingml/2006/main" xmlns:r="http://schemas.openxmlformats.org/officeDocument/2006/relationships" xmlns:p="http://schemas.openxmlformats.org/presentationml/2006/main">
              <a:rPr cap="none" sz="280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9 total crimes in April 2020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800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12% change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8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April 2019 (8 total crimes)</a:t>
            </a:r>
            <a:pPr lvl="1"/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800" b="1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0 crime(s) against persons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8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April 2020</a:t>
            </a:r>
            <a:pPr lvl="1"/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80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-100% change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8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April 2019 (1 crimes against persons)</a:t>
            </a:r>
            <a:pPr lvl="2"/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80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50 total crimes in 2020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800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56% change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8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this time in 2019 (32 total crimes)</a:t>
            </a:r>
            <a:pPr lvl="1"/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800" b="1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14 crime(s) against persons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8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2020</a:t>
            </a:r>
            <a:pPr lvl="1"/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800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180% change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8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this time in 2019 (5 crimes against persons)</a:t>
            </a:r>
            <a:pPr lvl="2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"/>
          <p:cNvSpPr>
            <a:spLocks noGrp="1"/>
          </p:cNvSpPr>
          <p:nvPr>
            <p:ph type="title"/>
          </p:nvPr>
        </p:nvSpPr>
        <p:spPr>
          <a:xfrm>
            <a:off x="365760" y="365760"/>
            <a:ext cx="8412480" cy="640080"/>
          </a:xfrm>
        </p:spPr>
        <p:txBody>
          <a:bodyPr/>
          <a:lstStyle/>
          <a:p>
            <a:r>
              <a:rPr/>
              <a:t>DeBaliviere Place: Year to Year Comparison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365760" y="1280160"/>
          <a:ext cx="3657600" cy="27432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09341"/>
                <a:gridCol w="509341"/>
                <a:gridCol w="478100"/>
                <a:gridCol w="509205"/>
                <a:gridCol w="509205"/>
                <a:gridCol w="571347"/>
              </a:tblGrid>
              <a:tr h="28875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Oct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Dec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165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365760" y="4023360"/>
          <a:ext cx="3657600" cy="27432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01360"/>
                <a:gridCol w="478168"/>
                <a:gridCol w="571347"/>
              </a:tblGrid>
              <a:tr h="286967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DeBaliviere Place: Summary Tables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51663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472030"/>
                <a:gridCol w="1394131"/>
              </a:tblGrid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10515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5958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" name=""/>
          <p:cNvGraphicFramePr>
            <a:graphicFrameLocks noGrp="true"/>
          </p:cNvGraphicFramePr>
          <p:nvPr/>
        </p:nvGraphicFramePr>
        <p:xfrm rot="0">
          <a:off x="1051560" y="4447903"/>
          <a:ext cx="3657600" cy="2743200"/>
        </p:xfrm>
        <a:graphic>
          <a:graphicData uri="http://schemas.openxmlformats.org/drawingml/2006/table">
            <a:tbl>
              <a:tblPr/>
              <a:tblGrid>
                <a:gridCol w="1759206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Crimes Against Persons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FALSE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" name=""/>
          <p:cNvGraphicFramePr>
            <a:graphicFrameLocks noGrp="true"/>
          </p:cNvGraphicFramePr>
          <p:nvPr/>
        </p:nvGraphicFramePr>
        <p:xfrm rot="0">
          <a:off x="5166360" y="4447903"/>
          <a:ext cx="3657600" cy="27432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Title 1"/>
          <p:cNvPicPr>
            <a:picLocks noGrp="1"/>
          </p:cNvPicPr>
          <p:nvPr>
            <p:ph type="title"/>
          </p:nvPr>
        </p:nvPicPr>
        <p:blipFill>
          <a:blip cstate="print" r:embed="rId2"/>
          <a:stretch>
            <a:fillRect/>
          </a:stretch>
        </p:blipFill>
        <p:spPr>
          <a:xfrm>
            <a:off x="457200" y="274638"/>
            <a:ext cx="6373368" cy="6858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DeBaliviere Place: Total Crime Map</a:t>
            </a: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AMO_UNIQUEIDENTIFIER" val="Empty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Macintosh PowerPoint</Application>
  <PresentationFormat>Présentation à l'écran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mitype="http://purl.org/dc/dcmitype/" xmlns:dcterms="http://purl.org/dc/terms/" xmlns:xsi="http://www.w3.org/2001/XMLSchema-instance">
  <dc:title/>
  <dc:subject/>
  <dc:creator/>
  <cp:keywords/>
  <dc:description/>
  <cp:lastModifiedBy>loganbogenut</cp:lastModifiedBy>
  <cp:revision>3</cp:revision>
  <dcterms:created xsi:type="dcterms:W3CDTF">2017-02-13T16:18:36Z</dcterms:created>
  <dcterms:modified xsi:type="dcterms:W3CDTF">2020-05-12T12:18:11Z</dcterms:modified>
  <cp:category/>
</cp:coreProperties>
</file>